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4" r:id="rId8"/>
    <p:sldId id="265" r:id="rId9"/>
    <p:sldId id="268" r:id="rId10"/>
    <p:sldId id="266" r:id="rId11"/>
    <p:sldId id="267" r:id="rId12"/>
    <p:sldId id="269" r:id="rId13"/>
    <p:sldId id="270" r:id="rId14"/>
    <p:sldId id="271" r:id="rId15"/>
    <p:sldId id="272" r:id="rId16"/>
    <p:sldId id="273" r:id="rId17"/>
    <p:sldId id="275" r:id="rId18"/>
    <p:sldId id="277" r:id="rId19"/>
    <p:sldId id="279" r:id="rId20"/>
    <p:sldId id="280" r:id="rId21"/>
    <p:sldId id="282" r:id="rId22"/>
    <p:sldId id="283" r:id="rId23"/>
    <p:sldId id="285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>
        <p:scale>
          <a:sx n="75" d="100"/>
          <a:sy n="75" d="100"/>
        </p:scale>
        <p:origin x="979" y="2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A2EDB-7A5C-432D-9D6B-B593421A0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C871B4-2CCA-458C-96FD-1CFE069E37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E2D11-898C-49DF-A118-56331B029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7A20C2-49B9-4AD8-BC98-FCB76F77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02D8C-DAC5-49F9-98E7-5D7E9823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701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600BB-B9AA-4906-A3F6-481C9CB70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1A501A-DC02-4327-9015-53C1C527E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97E7F1-56D3-48CD-9EFC-61072D18B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A67A2-6647-4A88-9271-7932FB44A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C3221-E984-4389-A74A-384CC55B7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5593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5BA6B8-BC83-4A12-9EED-8BC901B2E9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D048C7-812A-408A-8CF6-F420169E7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90BEC-ED62-4FFA-8F51-CA9C3DAC2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FF7E8-37E9-4F91-ACB6-CD2FD9E73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3DBB79-6304-44F2-ADD1-39B181C31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963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1637-AD56-4A92-BA64-7D767477A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DB928-48D3-4F32-96D8-2BBE1BCD7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75484-42D9-44C3-905B-B87DB363D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D8AA47-22E1-448F-A732-10F4494D6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D5FE3C-FC4B-4431-806C-C09EEF4A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421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9531E-630C-4150-82F1-42A6FF1DE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D566AA-73CE-409F-BC15-26C649BE2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2CD3E-1E2C-472F-8D77-6A50349DA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1177C-B76B-4A20-A5E9-17C6F900E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5545F-A73F-4C85-9813-AF3BF8ABC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258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3585C-B4ED-4FDE-B2AE-90E4D24A0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E23A9B-3D99-48CC-8B79-95EBA40CC1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792DBB-EA3C-40A8-A679-85782E16E5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BAE8DD-4D39-4FE9-A81B-D16A28BE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809775-276C-44C5-8E31-13844834A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A7EC68-E649-4F2B-92C6-2E7A716EE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17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1A2E0-8F21-4B59-A8AE-A9D7438CD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7B583-C452-4308-90ED-D369DB23C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1D82CA-F9CD-4B0E-8EE1-1528C7523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9A6852-AF6A-4BCF-BD5E-DE3736EE32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66AA5D-241D-46E1-BE1E-3742BB4E2A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3B4BE2-8B44-4BC3-8FB6-3B45EF05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458700-5D05-4008-894A-04E92141B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45C6E9-5ACB-40CC-9C40-3189CCAB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9289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981DA-3647-4BD7-A6D3-E81E697DF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9D8A6D-DC56-4DF0-A08D-37F02A46E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451F93-D06E-4C75-9521-F4754EAB6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17BB1F-7F84-4EA8-811A-9BEEDF49A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063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BDC186-14AA-44C8-AEB2-A122FCFDA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5B57B4-DD7C-40F1-9535-5E2D87DFC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40B48-7E7C-46B2-BC66-9F3531B66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400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60E8D-E61A-4015-BF5B-99473060E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46324B-7AA5-4B1D-8EF4-7B47C5F049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F93568-A77D-4E5F-9632-1F30B3375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D2B92-50BD-4FF4-BE75-A5852143C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1FF16-2BED-4E0C-8CFC-53DFBE3A2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F63CAB-9F69-41D0-9AD0-822C6697F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651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337C-0C0F-483B-AC4D-5CE0E2696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0F5D95-2B64-400D-9DF1-E7104902EB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F5421F-9CCD-4FF1-A2ED-2E0B4977C4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C8750F-3B8E-4E3E-9496-2CE01E3BB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689524-12E8-4E4C-BE6A-B1DC59B4A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D35597-222B-4177-BC13-4FD6F080F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678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0D8A4F8-A658-48DE-B085-616EC0DC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283AEA-2DCD-451C-839E-DE6812B2CF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44940-756B-4229-A17B-691F8D44A9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7344A-A817-44F4-88BE-865C5D57FFB3}" type="datetimeFigureOut">
              <a:rPr lang="fi-FI" smtClean="0"/>
              <a:t>17.8.2020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E32D3-BA7B-435A-8DB0-CBF0A27F7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2BA86-AFF7-4966-A6BA-C9E804237D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4D997-D826-4073-BF5A-BD1AE32A28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0990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7" Type="http://schemas.openxmlformats.org/officeDocument/2006/relationships/image" Target="../media/image38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5" Type="http://schemas.openxmlformats.org/officeDocument/2006/relationships/image" Target="../media/image36.svg"/><Relationship Id="rId4" Type="http://schemas.openxmlformats.org/officeDocument/2006/relationships/image" Target="../media/image3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svg"/><Relationship Id="rId7" Type="http://schemas.openxmlformats.org/officeDocument/2006/relationships/image" Target="../media/image44.sv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svg"/><Relationship Id="rId4" Type="http://schemas.openxmlformats.org/officeDocument/2006/relationships/image" Target="../media/image41.png"/><Relationship Id="rId9" Type="http://schemas.openxmlformats.org/officeDocument/2006/relationships/image" Target="../media/image46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sv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svg"/><Relationship Id="rId4" Type="http://schemas.openxmlformats.org/officeDocument/2006/relationships/image" Target="../media/image4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7" Type="http://schemas.openxmlformats.org/officeDocument/2006/relationships/image" Target="../media/image54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sv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6.svg"/><Relationship Id="rId4" Type="http://schemas.openxmlformats.org/officeDocument/2006/relationships/image" Target="../media/image5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sv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0.svg"/><Relationship Id="rId4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svg"/><Relationship Id="rId7" Type="http://schemas.openxmlformats.org/officeDocument/2006/relationships/image" Target="../media/image66.sv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5.png"/><Relationship Id="rId5" Type="http://schemas.openxmlformats.org/officeDocument/2006/relationships/image" Target="../media/image64.svg"/><Relationship Id="rId4" Type="http://schemas.openxmlformats.org/officeDocument/2006/relationships/image" Target="../media/image63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png"/><Relationship Id="rId3" Type="http://schemas.openxmlformats.org/officeDocument/2006/relationships/image" Target="../media/image68.svg"/><Relationship Id="rId7" Type="http://schemas.openxmlformats.org/officeDocument/2006/relationships/image" Target="../media/image72.sv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1.png"/><Relationship Id="rId5" Type="http://schemas.openxmlformats.org/officeDocument/2006/relationships/image" Target="../media/image70.svg"/><Relationship Id="rId4" Type="http://schemas.openxmlformats.org/officeDocument/2006/relationships/image" Target="../media/image69.png"/><Relationship Id="rId9" Type="http://schemas.openxmlformats.org/officeDocument/2006/relationships/image" Target="../media/image74.sv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icrosoft.com/fi-fi/microsoft-365/microsoft-teams/free" TargetMode="External"/><Relationship Id="rId3" Type="http://schemas.openxmlformats.org/officeDocument/2006/relationships/hyperlink" Target="https://padlet.com/sonja_uschanov1/etapartio" TargetMode="External"/><Relationship Id="rId7" Type="http://schemas.openxmlformats.org/officeDocument/2006/relationships/hyperlink" Target="https://zoom.us/" TargetMode="External"/><Relationship Id="rId2" Type="http://schemas.openxmlformats.org/officeDocument/2006/relationships/hyperlink" Target="https://bit.ly/et&#228;johtamin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artio.fi/lippukunnille/projektit-ja-hankkeet/ohjeita-korona-aikaan-lippukunnille/" TargetMode="External"/><Relationship Id="rId11" Type="http://schemas.openxmlformats.org/officeDocument/2006/relationships/image" Target="../media/image75.png"/><Relationship Id="rId5" Type="http://schemas.openxmlformats.org/officeDocument/2006/relationships/hyperlink" Target="https://partio-ohjelma.fi/etakesaleiri/" TargetMode="External"/><Relationship Id="rId10" Type="http://schemas.openxmlformats.org/officeDocument/2006/relationships/hyperlink" Target="https://www.skype.com/en/" TargetMode="External"/><Relationship Id="rId4" Type="http://schemas.openxmlformats.org/officeDocument/2006/relationships/hyperlink" Target="https://partio-ohjelma.fi/etapartio/" TargetMode="External"/><Relationship Id="rId9" Type="http://schemas.openxmlformats.org/officeDocument/2006/relationships/hyperlink" Target="https://meet.jit.si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7" Type="http://schemas.openxmlformats.org/officeDocument/2006/relationships/image" Target="../media/image14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sv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svg"/><Relationship Id="rId7" Type="http://schemas.openxmlformats.org/officeDocument/2006/relationships/image" Target="../media/image28.sv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sv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E897CF-E714-4C6E-9A89-D7C2E3C74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fi-FI" dirty="0"/>
              <a:t>Näin johdat ryhmää etänä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ABFE5-1627-4FC2-9E2B-01D05354C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fi-FI" dirty="0"/>
              <a:t>17.8.2020</a:t>
            </a:r>
            <a:endParaRPr lang="fi-FI"/>
          </a:p>
          <a:p>
            <a:pPr algn="l"/>
            <a:r>
              <a:rPr lang="fi-FI" dirty="0"/>
              <a:t>Jussi Tiihonen &amp; Julia Parkko</a:t>
            </a:r>
            <a:endParaRPr lang="fi-FI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Connections">
            <a:extLst>
              <a:ext uri="{FF2B5EF4-FFF2-40B4-BE49-F238E27FC236}">
                <a16:creationId xmlns:a16="http://schemas.microsoft.com/office/drawing/2014/main" id="{EBCA91AE-F2C9-48C4-BD0E-B700DDE9D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94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E954B-3AD1-4788-ADBC-47D0D01D0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Etäpartion perusteet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B43E4-F755-421B-8917-3239EDFD3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Myös vain paikkaan, ei aikaan sidottuna</a:t>
            </a:r>
          </a:p>
          <a:p>
            <a:endParaRPr lang="fi-FI" dirty="0"/>
          </a:p>
          <a:p>
            <a:r>
              <a:rPr lang="fi-FI" dirty="0"/>
              <a:t>Esimerkiksi rastiradat, jaetut online-tiedostot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6" name="Graphic 5" descr="Marker">
            <a:extLst>
              <a:ext uri="{FF2B5EF4-FFF2-40B4-BE49-F238E27FC236}">
                <a16:creationId xmlns:a16="http://schemas.microsoft.com/office/drawing/2014/main" id="{96FF3AFC-3375-4626-A5B3-7BFC269A5E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4440" y="161036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377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82649-8101-4914-BA47-5B4F9D143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Etäpartion alustat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6AA3D-4E22-4909-AEB4-E1A2C723BC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3964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Lukuisia eri alustoja, tässä pari esimerkkiä: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/>
              <a:t>Zoom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r>
              <a:rPr lang="fi-FI" dirty="0" err="1"/>
              <a:t>Teams</a:t>
            </a:r>
            <a:endParaRPr lang="fi-FI" dirty="0"/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EE11A9C-F244-4241-BEAD-A159BB2BD0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3129" y="4745038"/>
            <a:ext cx="1564481" cy="156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6C2EE89C-1458-478B-AE0E-B1D48D474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210" y="2773680"/>
            <a:ext cx="1564481" cy="156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5212700-9774-4673-B30F-428FB07887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692" y="2773679"/>
            <a:ext cx="1564481" cy="156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6" descr="Aiheeseen liittyvä kuva">
            <a:extLst>
              <a:ext uri="{FF2B5EF4-FFF2-40B4-BE49-F238E27FC236}">
                <a16:creationId xmlns:a16="http://schemas.microsoft.com/office/drawing/2014/main" id="{3BFA2C4C-0600-4EDC-8D87-ECC5C56431E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42" name="Picture 18" descr="Aiheeseen liittyvä kuva">
            <a:extLst>
              <a:ext uri="{FF2B5EF4-FFF2-40B4-BE49-F238E27FC236}">
                <a16:creationId xmlns:a16="http://schemas.microsoft.com/office/drawing/2014/main" id="{82132096-32CA-4394-A782-5D7A83FF2E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692" y="4678760"/>
            <a:ext cx="1564481" cy="1564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3CF9FE1-8528-40DB-BACF-7C336F2DBE6C}"/>
              </a:ext>
            </a:extLst>
          </p:cNvPr>
          <p:cNvSpPr txBox="1">
            <a:spLocks/>
          </p:cNvSpPr>
          <p:nvPr/>
        </p:nvSpPr>
        <p:spPr>
          <a:xfrm>
            <a:off x="6687185" y="2773681"/>
            <a:ext cx="47396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fi-FI" dirty="0"/>
          </a:p>
          <a:p>
            <a:r>
              <a:rPr lang="fi-FI" dirty="0" err="1"/>
              <a:t>Jitsi</a:t>
            </a:r>
            <a:endParaRPr lang="fi-FI" dirty="0"/>
          </a:p>
          <a:p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r>
              <a:rPr lang="fi-FI" dirty="0"/>
              <a:t>Skype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5282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777F-20EF-48F1-A8C7-7B4F5F6A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esimerkki: Näin vedät sudenpentujen etäpartiokokouksen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F9E3-31F7-4335-9979-931AA054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585"/>
            <a:ext cx="7076440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Toimintakauden alussa</a:t>
            </a:r>
          </a:p>
          <a:p>
            <a:endParaRPr lang="fi-FI" dirty="0"/>
          </a:p>
          <a:p>
            <a:pPr lvl="1"/>
            <a:r>
              <a:rPr lang="fi-FI" dirty="0"/>
              <a:t>Luodaan huoltajien yhteinen </a:t>
            </a:r>
            <a:r>
              <a:rPr lang="fi-FI" dirty="0" err="1"/>
              <a:t>Whatsapp</a:t>
            </a:r>
            <a:r>
              <a:rPr lang="fi-FI" dirty="0"/>
              <a:t>-ryhmä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Tiedote vanhemmille sähköpostilla</a:t>
            </a:r>
          </a:p>
          <a:p>
            <a:pPr lvl="2"/>
            <a:r>
              <a:rPr lang="fi-FI" dirty="0"/>
              <a:t>Etäpartioon siirtymisen syyt.</a:t>
            </a:r>
          </a:p>
          <a:p>
            <a:pPr lvl="2"/>
            <a:r>
              <a:rPr lang="fi-FI" dirty="0"/>
              <a:t>Etäkokousten pääpiirteiset ajankohdat.</a:t>
            </a:r>
          </a:p>
          <a:p>
            <a:pPr lvl="2"/>
            <a:r>
              <a:rPr lang="fi-FI" dirty="0"/>
              <a:t>Liittymislinkki huoltajien </a:t>
            </a:r>
            <a:r>
              <a:rPr lang="fi-FI" dirty="0" err="1"/>
              <a:t>Whatsapp</a:t>
            </a:r>
            <a:r>
              <a:rPr lang="fi-FI" dirty="0"/>
              <a:t>-ryhmään, johon tarkemmat lisätiedot tulevat.</a:t>
            </a:r>
          </a:p>
          <a:p>
            <a:pPr lvl="2"/>
            <a:endParaRPr lang="fi-FI" dirty="0"/>
          </a:p>
          <a:p>
            <a:pPr lvl="1"/>
            <a:r>
              <a:rPr lang="fi-FI" dirty="0"/>
              <a:t>Etäkokousalustan valinta</a:t>
            </a:r>
          </a:p>
          <a:p>
            <a:pPr lvl="2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Graphic 4" descr="Chat">
            <a:extLst>
              <a:ext uri="{FF2B5EF4-FFF2-40B4-BE49-F238E27FC236}">
                <a16:creationId xmlns:a16="http://schemas.microsoft.com/office/drawing/2014/main" id="{BEAB2A39-E04E-415F-A383-5E810D4AB4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04720" y="2702560"/>
            <a:ext cx="914400" cy="914400"/>
          </a:xfrm>
          <a:prstGeom prst="rect">
            <a:avLst/>
          </a:prstGeom>
        </p:spPr>
      </p:pic>
      <p:pic>
        <p:nvPicPr>
          <p:cNvPr id="7" name="Graphic 6" descr="Envelope">
            <a:extLst>
              <a:ext uri="{FF2B5EF4-FFF2-40B4-BE49-F238E27FC236}">
                <a16:creationId xmlns:a16="http://schemas.microsoft.com/office/drawing/2014/main" id="{7B17083F-380A-4414-A1E7-C1AB9850FC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04720" y="4118134"/>
            <a:ext cx="914400" cy="914400"/>
          </a:xfrm>
          <a:prstGeom prst="rect">
            <a:avLst/>
          </a:prstGeom>
        </p:spPr>
      </p:pic>
      <p:pic>
        <p:nvPicPr>
          <p:cNvPr id="9" name="Graphic 8" descr="Web cam">
            <a:extLst>
              <a:ext uri="{FF2B5EF4-FFF2-40B4-BE49-F238E27FC236}">
                <a16:creationId xmlns:a16="http://schemas.microsoft.com/office/drawing/2014/main" id="{86624206-F404-4356-A324-3619353927A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04720" y="5450523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5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777F-20EF-48F1-A8C7-7B4F5F6A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esimerkki: Näin vedät sudenpentujen etäpartiokokouksen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F9E3-31F7-4335-9979-931AA054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585"/>
            <a:ext cx="7076440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Kokouksen valmistelu</a:t>
            </a:r>
          </a:p>
          <a:p>
            <a:endParaRPr lang="fi-FI" dirty="0"/>
          </a:p>
          <a:p>
            <a:pPr lvl="1"/>
            <a:r>
              <a:rPr lang="fi-FI" dirty="0"/>
              <a:t>Kokouksen aihe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Osallistujien tarvikkeet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Omat tarvikkeesi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Kokouksen liittymislinkin muodostaminen</a:t>
            </a:r>
          </a:p>
          <a:p>
            <a:pPr lvl="2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Graphic 5" descr="Artist">
            <a:extLst>
              <a:ext uri="{FF2B5EF4-FFF2-40B4-BE49-F238E27FC236}">
                <a16:creationId xmlns:a16="http://schemas.microsoft.com/office/drawing/2014/main" id="{FA8F410A-DE70-4875-8068-CFFB2BB342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16420" y="2724906"/>
            <a:ext cx="914400" cy="914400"/>
          </a:xfrm>
          <a:prstGeom prst="rect">
            <a:avLst/>
          </a:prstGeom>
        </p:spPr>
      </p:pic>
      <p:pic>
        <p:nvPicPr>
          <p:cNvPr id="10" name="Graphic 9" descr="Paint">
            <a:extLst>
              <a:ext uri="{FF2B5EF4-FFF2-40B4-BE49-F238E27FC236}">
                <a16:creationId xmlns:a16="http://schemas.microsoft.com/office/drawing/2014/main" id="{5E374D37-390E-4D54-806E-FEE32DBAB57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50200" y="3502025"/>
            <a:ext cx="914400" cy="914400"/>
          </a:xfrm>
          <a:prstGeom prst="rect">
            <a:avLst/>
          </a:prstGeom>
        </p:spPr>
      </p:pic>
      <p:pic>
        <p:nvPicPr>
          <p:cNvPr id="12" name="Graphic 11" descr="Easel">
            <a:extLst>
              <a:ext uri="{FF2B5EF4-FFF2-40B4-BE49-F238E27FC236}">
                <a16:creationId xmlns:a16="http://schemas.microsoft.com/office/drawing/2014/main" id="{D4D81712-FAA1-4429-A21E-731500C06A0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916420" y="4224814"/>
            <a:ext cx="914400" cy="914400"/>
          </a:xfrm>
          <a:prstGeom prst="rect">
            <a:avLst/>
          </a:prstGeom>
        </p:spPr>
      </p:pic>
      <p:pic>
        <p:nvPicPr>
          <p:cNvPr id="14" name="Graphic 13" descr="Link">
            <a:extLst>
              <a:ext uri="{FF2B5EF4-FFF2-40B4-BE49-F238E27FC236}">
                <a16:creationId xmlns:a16="http://schemas.microsoft.com/office/drawing/2014/main" id="{0679591D-6357-437E-BD69-F32716E046B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950200" y="51036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750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777F-20EF-48F1-A8C7-7B4F5F6A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esimerkki: Näin vedät sudenpentujen etäpartiokokouksen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F9E3-31F7-4335-9979-931AA054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585"/>
            <a:ext cx="7076440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Viikko ennen kokousta</a:t>
            </a:r>
          </a:p>
          <a:p>
            <a:endParaRPr lang="fi-FI" dirty="0"/>
          </a:p>
          <a:p>
            <a:pPr lvl="1"/>
            <a:r>
              <a:rPr lang="fi-FI" dirty="0"/>
              <a:t>Viesti vanhemmille</a:t>
            </a:r>
          </a:p>
          <a:p>
            <a:pPr lvl="2"/>
            <a:r>
              <a:rPr lang="fi-FI" dirty="0"/>
              <a:t>Kokouksen tarkka ajankohta</a:t>
            </a:r>
          </a:p>
          <a:p>
            <a:pPr lvl="2"/>
            <a:r>
              <a:rPr lang="fi-FI" dirty="0"/>
              <a:t>Aihepiiri</a:t>
            </a:r>
          </a:p>
          <a:p>
            <a:pPr lvl="2"/>
            <a:r>
              <a:rPr lang="fi-FI" dirty="0"/>
              <a:t>Valmistautumistehtävät</a:t>
            </a:r>
          </a:p>
          <a:p>
            <a:pPr lvl="2"/>
            <a:r>
              <a:rPr lang="fi-FI" dirty="0"/>
              <a:t>Tarvittavat varusteet</a:t>
            </a:r>
          </a:p>
          <a:p>
            <a:pPr lvl="2"/>
            <a:r>
              <a:rPr lang="fi-FI" dirty="0"/>
              <a:t>Liittymislinkki</a:t>
            </a:r>
          </a:p>
          <a:p>
            <a:pPr lvl="2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8" name="Graphic 7" descr="Chat">
            <a:extLst>
              <a:ext uri="{FF2B5EF4-FFF2-40B4-BE49-F238E27FC236}">
                <a16:creationId xmlns:a16="http://schemas.microsoft.com/office/drawing/2014/main" id="{CEA23779-C87A-47B0-8AA5-366F6405FB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00240" y="281432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398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777F-20EF-48F1-A8C7-7B4F5F6A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esimerkki: Näin vedät sudenpentujen etäpartiokokouksen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F9E3-31F7-4335-9979-931AA054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585"/>
            <a:ext cx="7076440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Kokouksen avaaminen</a:t>
            </a:r>
          </a:p>
          <a:p>
            <a:endParaRPr lang="fi-FI" dirty="0"/>
          </a:p>
          <a:p>
            <a:pPr lvl="1"/>
            <a:r>
              <a:rPr lang="fi-FI" dirty="0"/>
              <a:t>Kokouksen pitäjänä olet ajoissa paikalla, esim. ~10 min ennen</a:t>
            </a:r>
          </a:p>
          <a:p>
            <a:pPr lvl="1"/>
            <a:r>
              <a:rPr lang="fi-FI" dirty="0"/>
              <a:t>Toivota osallistujat tervetulleiksi</a:t>
            </a:r>
          </a:p>
          <a:p>
            <a:pPr lvl="1"/>
            <a:r>
              <a:rPr lang="fi-FI" dirty="0"/>
              <a:t>Auta sound </a:t>
            </a:r>
            <a:r>
              <a:rPr lang="fi-FI" dirty="0" err="1"/>
              <a:t>checkissä</a:t>
            </a:r>
            <a:endParaRPr lang="fi-FI" dirty="0"/>
          </a:p>
          <a:p>
            <a:pPr lvl="2"/>
            <a:r>
              <a:rPr lang="fi-FI" dirty="0"/>
              <a:t>Tervehtimällä osallistujia voit samalla katsoa, toimivatko heidän mikrofoninsa sekä kameransa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Varsinkin ensimmäisissä kokouksissa, varaa tarpeeksi aikaa sound </a:t>
            </a:r>
            <a:r>
              <a:rPr lang="fi-FI" dirty="0" err="1"/>
              <a:t>checkille</a:t>
            </a:r>
            <a:endParaRPr lang="fi-FI" dirty="0"/>
          </a:p>
          <a:p>
            <a:pPr lvl="2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Graphic 4" descr="Volume">
            <a:extLst>
              <a:ext uri="{FF2B5EF4-FFF2-40B4-BE49-F238E27FC236}">
                <a16:creationId xmlns:a16="http://schemas.microsoft.com/office/drawing/2014/main" id="{2D27D1DC-9CEA-4BA9-B5B7-F1C42B571F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5200" y="4312920"/>
            <a:ext cx="914400" cy="914400"/>
          </a:xfrm>
          <a:prstGeom prst="rect">
            <a:avLst/>
          </a:prstGeom>
        </p:spPr>
      </p:pic>
      <p:pic>
        <p:nvPicPr>
          <p:cNvPr id="7" name="Graphic 6" descr="Watch">
            <a:extLst>
              <a:ext uri="{FF2B5EF4-FFF2-40B4-BE49-F238E27FC236}">
                <a16:creationId xmlns:a16="http://schemas.microsoft.com/office/drawing/2014/main" id="{6681C905-4C87-4555-9B2D-8B37D3041E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35200" y="274588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2300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777F-20EF-48F1-A8C7-7B4F5F6A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esimerkki: Näin vedät sudenpentujen etäpartiokokouksen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F9E3-31F7-4335-9979-931AA054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585"/>
            <a:ext cx="7076440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Kokouksen alussa</a:t>
            </a:r>
          </a:p>
          <a:p>
            <a:endParaRPr lang="fi-FI" dirty="0"/>
          </a:p>
          <a:p>
            <a:pPr lvl="1"/>
            <a:r>
              <a:rPr lang="fi-FI" dirty="0"/>
              <a:t>Kerrotaan kokouksen teema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Käydään läpi suurpiirteinen aikataulu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Alkuleikki</a:t>
            </a:r>
          </a:p>
          <a:p>
            <a:pPr lvl="2"/>
            <a:r>
              <a:rPr lang="fi-FI" dirty="0"/>
              <a:t>Esim. ”Tuo minulle”</a:t>
            </a:r>
          </a:p>
          <a:p>
            <a:pPr lvl="2"/>
            <a:r>
              <a:rPr lang="fi-FI" dirty="0"/>
              <a:t>Aktivoidaan osallistujia kysymyksillä</a:t>
            </a:r>
          </a:p>
          <a:p>
            <a:pPr lvl="2"/>
            <a:r>
              <a:rPr lang="fi-FI" dirty="0"/>
              <a:t>Lisätään liikunnallisuutta</a:t>
            </a:r>
          </a:p>
          <a:p>
            <a:pPr lvl="2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9" name="Graphic 8" descr="Paint brush">
            <a:extLst>
              <a:ext uri="{FF2B5EF4-FFF2-40B4-BE49-F238E27FC236}">
                <a16:creationId xmlns:a16="http://schemas.microsoft.com/office/drawing/2014/main" id="{7FD025C9-0D32-4AE7-A337-9D0BC17905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85280" y="2539912"/>
            <a:ext cx="914400" cy="914400"/>
          </a:xfrm>
          <a:prstGeom prst="rect">
            <a:avLst/>
          </a:prstGeom>
        </p:spPr>
      </p:pic>
      <p:pic>
        <p:nvPicPr>
          <p:cNvPr id="11" name="Graphic 10" descr="Clock">
            <a:extLst>
              <a:ext uri="{FF2B5EF4-FFF2-40B4-BE49-F238E27FC236}">
                <a16:creationId xmlns:a16="http://schemas.microsoft.com/office/drawing/2014/main" id="{11557986-A925-49A5-9B08-A6A5D2B2B2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685280" y="3649892"/>
            <a:ext cx="914400" cy="914400"/>
          </a:xfrm>
          <a:prstGeom prst="rect">
            <a:avLst/>
          </a:prstGeom>
        </p:spPr>
      </p:pic>
      <p:pic>
        <p:nvPicPr>
          <p:cNvPr id="13" name="Graphic 12" descr="Dance">
            <a:extLst>
              <a:ext uri="{FF2B5EF4-FFF2-40B4-BE49-F238E27FC236}">
                <a16:creationId xmlns:a16="http://schemas.microsoft.com/office/drawing/2014/main" id="{CA17EAD3-8483-49DC-99D1-6DBC55CD08C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85280" y="475987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9879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777F-20EF-48F1-A8C7-7B4F5F6A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esimerkki: Näin vedät sudenpentujen etäpartiokokouksen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F9E3-31F7-4335-9979-931AA054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585"/>
            <a:ext cx="7076440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Kokouksen pääohjelma</a:t>
            </a:r>
          </a:p>
          <a:p>
            <a:endParaRPr lang="fi-FI" dirty="0"/>
          </a:p>
          <a:p>
            <a:pPr lvl="1"/>
            <a:r>
              <a:rPr lang="fi-FI" dirty="0"/>
              <a:t>Annetaan sudenpennuille oma tehtävänsä, esimerkiksi ”Maalaa unelmiesi partiokokous”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Lopuksi jokainen saa näyttää muille kameran kautta mitä on maalannut, ja kertoa siitä haluamallaan tavalla</a:t>
            </a:r>
          </a:p>
          <a:p>
            <a:pPr lvl="2"/>
            <a:endParaRPr lang="fi-FI" dirty="0"/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Graphic 4" descr="Paint brush">
            <a:extLst>
              <a:ext uri="{FF2B5EF4-FFF2-40B4-BE49-F238E27FC236}">
                <a16:creationId xmlns:a16="http://schemas.microsoft.com/office/drawing/2014/main" id="{7984099B-FE8B-4732-A52E-5EB44C2B3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93520" y="2875280"/>
            <a:ext cx="914400" cy="914400"/>
          </a:xfrm>
          <a:prstGeom prst="rect">
            <a:avLst/>
          </a:prstGeom>
        </p:spPr>
      </p:pic>
      <p:pic>
        <p:nvPicPr>
          <p:cNvPr id="7" name="Graphic 6" descr="Call center">
            <a:extLst>
              <a:ext uri="{FF2B5EF4-FFF2-40B4-BE49-F238E27FC236}">
                <a16:creationId xmlns:a16="http://schemas.microsoft.com/office/drawing/2014/main" id="{F789B135-7E35-4CC0-B7BE-FC96460EA8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93520" y="418925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688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4777F-20EF-48F1-A8C7-7B4F5F6A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Käytännön esimerkki: Näin vedät sudenpentujen etäpartiokokouksen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DF9E3-31F7-4335-9979-931AA054C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3585"/>
            <a:ext cx="7076440" cy="4351338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Kokouksen lopetus</a:t>
            </a:r>
          </a:p>
          <a:p>
            <a:endParaRPr lang="fi-FI" dirty="0"/>
          </a:p>
          <a:p>
            <a:pPr lvl="1"/>
            <a:r>
              <a:rPr lang="fi-FI" dirty="0"/>
              <a:t>Yhteinen lopetus</a:t>
            </a:r>
          </a:p>
          <a:p>
            <a:pPr lvl="2"/>
            <a:r>
              <a:rPr lang="fi-FI" dirty="0"/>
              <a:t>Esimerkiksi sisaruspiiri</a:t>
            </a:r>
          </a:p>
          <a:p>
            <a:pPr lvl="2"/>
            <a:r>
              <a:rPr lang="fi-FI" dirty="0"/>
              <a:t>Yhteistä lorua luettaessa videoyhteyden viiveen huomaa selkeästi</a:t>
            </a:r>
          </a:p>
          <a:p>
            <a:pPr lvl="2"/>
            <a:endParaRPr lang="fi-FI" dirty="0"/>
          </a:p>
          <a:p>
            <a:pPr lvl="1"/>
            <a:r>
              <a:rPr lang="fi-FI" dirty="0"/>
              <a:t>Osallistujien kiittäminen ja toivottaminen tervetulleeksi ensi viikon kokoukseen</a:t>
            </a:r>
          </a:p>
          <a:p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6" name="Graphic 5" descr="Cheers">
            <a:extLst>
              <a:ext uri="{FF2B5EF4-FFF2-40B4-BE49-F238E27FC236}">
                <a16:creationId xmlns:a16="http://schemas.microsoft.com/office/drawing/2014/main" id="{A818FB38-DF83-44D6-88D4-B8134A5B0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668400" y="3164840"/>
            <a:ext cx="914400" cy="914400"/>
          </a:xfrm>
          <a:prstGeom prst="rect">
            <a:avLst/>
          </a:prstGeom>
        </p:spPr>
      </p:pic>
      <p:pic>
        <p:nvPicPr>
          <p:cNvPr id="9" name="Graphic 8" descr="Power">
            <a:extLst>
              <a:ext uri="{FF2B5EF4-FFF2-40B4-BE49-F238E27FC236}">
                <a16:creationId xmlns:a16="http://schemas.microsoft.com/office/drawing/2014/main" id="{3B86E74B-0450-4B2E-AB8D-0565DFB45E4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668400" y="458484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461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736A19-DD45-43FF-BB27-C5259B2D43F6}"/>
              </a:ext>
            </a:extLst>
          </p:cNvPr>
          <p:cNvSpPr txBox="1"/>
          <p:nvPr/>
        </p:nvSpPr>
        <p:spPr>
          <a:xfrm>
            <a:off x="965199" y="851517"/>
            <a:ext cx="5130795" cy="146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Etäpartion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haasteet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9C50DF-6613-4095-83D4-6AFCB492BD34}"/>
              </a:ext>
            </a:extLst>
          </p:cNvPr>
          <p:cNvSpPr/>
          <p:nvPr/>
        </p:nvSpPr>
        <p:spPr>
          <a:xfrm>
            <a:off x="965200" y="2470248"/>
            <a:ext cx="4048344" cy="3536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Mitä haasteita tällaisen kokouksen vetämisessä voi olla? 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Mitä pitää ottaa erityisesti huomioon?</a:t>
            </a:r>
            <a:endParaRPr lang="en-US" sz="2400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6" name="Graphic 35" descr="Pencil">
            <a:extLst>
              <a:ext uri="{FF2B5EF4-FFF2-40B4-BE49-F238E27FC236}">
                <a16:creationId xmlns:a16="http://schemas.microsoft.com/office/drawing/2014/main" id="{2B4FBDD0-5A66-4135-B6A7-376FDF171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70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736A19-DD45-43FF-BB27-C5259B2D43F6}"/>
              </a:ext>
            </a:extLst>
          </p:cNvPr>
          <p:cNvSpPr txBox="1"/>
          <p:nvPr/>
        </p:nvSpPr>
        <p:spPr>
          <a:xfrm>
            <a:off x="965199" y="851517"/>
            <a:ext cx="5130795" cy="146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Kirjoita chattiin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9C50DF-6613-4095-83D4-6AFCB492BD34}"/>
              </a:ext>
            </a:extLst>
          </p:cNvPr>
          <p:cNvSpPr/>
          <p:nvPr/>
        </p:nvSpPr>
        <p:spPr>
          <a:xfrm>
            <a:off x="965200" y="2470248"/>
            <a:ext cx="4048344" cy="3536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Miksi sinä olet täällä?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Mitä haasteita olet kohdannut etäkokousten järjestämisessä?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6" name="Graphic 35" descr="Pencil">
            <a:extLst>
              <a:ext uri="{FF2B5EF4-FFF2-40B4-BE49-F238E27FC236}">
                <a16:creationId xmlns:a16="http://schemas.microsoft.com/office/drawing/2014/main" id="{2B4FBDD0-5A66-4135-B6A7-376FDF171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48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F940-EF82-40D9-9CB0-4E44BD85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Etäpartion haasteet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D093-D3B0-45ED-8739-28083CCCC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686800" cy="4351338"/>
          </a:xfrm>
        </p:spPr>
        <p:txBody>
          <a:bodyPr>
            <a:normAutofit/>
          </a:bodyPr>
          <a:lstStyle/>
          <a:p>
            <a:pPr fontAlgn="base"/>
            <a:r>
              <a:rPr lang="fi-FI" dirty="0"/>
              <a:t>Tavoittaako etäpartio koko kohderyhmän?</a:t>
            </a:r>
          </a:p>
          <a:p>
            <a:pPr lvl="1" fontAlgn="base"/>
            <a:r>
              <a:rPr lang="fi-FI" dirty="0"/>
              <a:t>Laitevaatimukset, huoltajien korostunut rooli</a:t>
            </a:r>
          </a:p>
          <a:p>
            <a:pPr fontAlgn="base"/>
            <a:endParaRPr lang="fi-FI" dirty="0"/>
          </a:p>
          <a:p>
            <a:pPr fontAlgn="base"/>
            <a:r>
              <a:rPr lang="fi-FI" dirty="0"/>
              <a:t>Tarvitaan internet-yhteys sekä kännykkä/tietokone</a:t>
            </a:r>
          </a:p>
          <a:p>
            <a:pPr lvl="1" fontAlgn="base"/>
            <a:r>
              <a:rPr lang="fi-FI" dirty="0"/>
              <a:t>Luonnossa toimiminen?</a:t>
            </a:r>
          </a:p>
          <a:p>
            <a:pPr fontAlgn="base"/>
            <a:endParaRPr lang="fi-FI" dirty="0"/>
          </a:p>
          <a:p>
            <a:pPr fontAlgn="base"/>
            <a:r>
              <a:rPr lang="fi-FI" dirty="0" err="1"/>
              <a:t>Entäs</a:t>
            </a:r>
            <a:r>
              <a:rPr lang="fi-FI" dirty="0"/>
              <a:t> vain paikkaan sidotut kokoukset, kuten rastiradat?</a:t>
            </a:r>
          </a:p>
          <a:p>
            <a:pPr lvl="1" fontAlgn="base"/>
            <a:r>
              <a:rPr lang="fi-FI" dirty="0"/>
              <a:t>Miten yhteisöllisyys ja vartiojärjestelmä saadaan toteutettua?</a:t>
            </a:r>
          </a:p>
          <a:p>
            <a:endParaRPr lang="fi-FI" dirty="0"/>
          </a:p>
        </p:txBody>
      </p:sp>
      <p:pic>
        <p:nvPicPr>
          <p:cNvPr id="5" name="Graphic 4" descr="Group of people">
            <a:extLst>
              <a:ext uri="{FF2B5EF4-FFF2-40B4-BE49-F238E27FC236}">
                <a16:creationId xmlns:a16="http://schemas.microsoft.com/office/drawing/2014/main" id="{B9FE2125-E300-478E-A1A8-2201AEEB0B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07880" y="1825625"/>
            <a:ext cx="914400" cy="914400"/>
          </a:xfrm>
          <a:prstGeom prst="rect">
            <a:avLst/>
          </a:prstGeom>
        </p:spPr>
      </p:pic>
      <p:pic>
        <p:nvPicPr>
          <p:cNvPr id="9" name="Graphic 8" descr="Map compass">
            <a:extLst>
              <a:ext uri="{FF2B5EF4-FFF2-40B4-BE49-F238E27FC236}">
                <a16:creationId xmlns:a16="http://schemas.microsoft.com/office/drawing/2014/main" id="{8CDA8BF1-EABA-42AF-8AA9-A52AF27E1B3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007880" y="4628160"/>
            <a:ext cx="914400" cy="914400"/>
          </a:xfrm>
          <a:prstGeom prst="rect">
            <a:avLst/>
          </a:prstGeom>
        </p:spPr>
      </p:pic>
      <p:pic>
        <p:nvPicPr>
          <p:cNvPr id="13" name="Graphic 12" descr="Computer">
            <a:extLst>
              <a:ext uri="{FF2B5EF4-FFF2-40B4-BE49-F238E27FC236}">
                <a16:creationId xmlns:a16="http://schemas.microsoft.com/office/drawing/2014/main" id="{7C582E34-947F-43FB-8F6C-3093D3F039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007880" y="32268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1645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B4F940-EF82-40D9-9CB0-4E44BD85F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Etäpartion haasteet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8D093-D3B0-45ED-8739-28083CCCCA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fi-FI" dirty="0"/>
              <a:t>Lasten kokouksissa</a:t>
            </a:r>
          </a:p>
          <a:p>
            <a:pPr fontAlgn="base"/>
            <a:r>
              <a:rPr lang="fi-FI" dirty="0"/>
              <a:t>Huoltajan suostumus</a:t>
            </a:r>
          </a:p>
          <a:p>
            <a:pPr fontAlgn="base"/>
            <a:endParaRPr lang="fi-FI" dirty="0"/>
          </a:p>
          <a:p>
            <a:pPr fontAlgn="base"/>
            <a:r>
              <a:rPr lang="fi-FI" dirty="0"/>
              <a:t>Videokokousalustojen käyttöehtojen ikärajat</a:t>
            </a:r>
          </a:p>
          <a:p>
            <a:pPr fontAlgn="base"/>
            <a:endParaRPr lang="fi-FI" dirty="0"/>
          </a:p>
          <a:p>
            <a:pPr fontAlgn="base"/>
            <a:r>
              <a:rPr lang="fi-FI" dirty="0"/>
              <a:t>Huoltajien tunnukset videokonferenssialustoille</a:t>
            </a:r>
          </a:p>
          <a:p>
            <a:pPr fontAlgn="base"/>
            <a:endParaRPr lang="fi-FI" dirty="0"/>
          </a:p>
          <a:p>
            <a:pPr fontAlgn="base"/>
            <a:r>
              <a:rPr lang="fi-FI" dirty="0"/>
              <a:t>Huoltajien valvonta</a:t>
            </a:r>
          </a:p>
          <a:p>
            <a:endParaRPr lang="fi-FI" dirty="0"/>
          </a:p>
        </p:txBody>
      </p:sp>
      <p:pic>
        <p:nvPicPr>
          <p:cNvPr id="5" name="Graphic 4" descr="Woman with kid">
            <a:extLst>
              <a:ext uri="{FF2B5EF4-FFF2-40B4-BE49-F238E27FC236}">
                <a16:creationId xmlns:a16="http://schemas.microsoft.com/office/drawing/2014/main" id="{541C8164-422F-433A-BEB7-D5E46E2F0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25840" y="2105026"/>
            <a:ext cx="914400" cy="914400"/>
          </a:xfrm>
          <a:prstGeom prst="rect">
            <a:avLst/>
          </a:prstGeom>
        </p:spPr>
      </p:pic>
      <p:pic>
        <p:nvPicPr>
          <p:cNvPr id="9" name="Graphic 8" descr="Lock">
            <a:extLst>
              <a:ext uri="{FF2B5EF4-FFF2-40B4-BE49-F238E27FC236}">
                <a16:creationId xmlns:a16="http://schemas.microsoft.com/office/drawing/2014/main" id="{73BACABC-9ECE-406E-A512-122EC4B2C6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25840" y="3086894"/>
            <a:ext cx="914400" cy="914400"/>
          </a:xfrm>
          <a:prstGeom prst="rect">
            <a:avLst/>
          </a:prstGeom>
        </p:spPr>
      </p:pic>
      <p:pic>
        <p:nvPicPr>
          <p:cNvPr id="11" name="Graphic 10" descr="Security camera">
            <a:extLst>
              <a:ext uri="{FF2B5EF4-FFF2-40B4-BE49-F238E27FC236}">
                <a16:creationId xmlns:a16="http://schemas.microsoft.com/office/drawing/2014/main" id="{15A7053C-34AF-406C-A76F-134CBC6CAE8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925840" y="5175845"/>
            <a:ext cx="914400" cy="914400"/>
          </a:xfrm>
          <a:prstGeom prst="rect">
            <a:avLst/>
          </a:prstGeom>
        </p:spPr>
      </p:pic>
      <p:pic>
        <p:nvPicPr>
          <p:cNvPr id="13" name="Graphic 12" descr="Wrench">
            <a:extLst>
              <a:ext uri="{FF2B5EF4-FFF2-40B4-BE49-F238E27FC236}">
                <a16:creationId xmlns:a16="http://schemas.microsoft.com/office/drawing/2014/main" id="{0F31C53E-BCF3-4C23-BE1A-E6045843C05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925840" y="417472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528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132B4-BD89-4102-901B-12AEE618C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Hyödyllisiä linkkejä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C9301-4A66-49A2-AA6E-9632887D0F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993120" cy="4813935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fi-FI" dirty="0"/>
              <a:t>Tämä esitys: </a:t>
            </a:r>
            <a:r>
              <a:rPr lang="fi-FI" dirty="0">
                <a:hlinkClick r:id="rId2"/>
              </a:rPr>
              <a:t>https://bit.ly/etäjohtaminen</a:t>
            </a:r>
            <a:r>
              <a:rPr lang="fi-FI" dirty="0"/>
              <a:t> </a:t>
            </a:r>
          </a:p>
          <a:p>
            <a:pPr fontAlgn="base"/>
            <a:endParaRPr lang="fi-FI" dirty="0"/>
          </a:p>
          <a:p>
            <a:pPr fontAlgn="base"/>
            <a:r>
              <a:rPr lang="fi-FI" b="1" dirty="0"/>
              <a:t>Etäpartion toimintavinkit (</a:t>
            </a:r>
            <a:r>
              <a:rPr lang="fi-FI" b="1" dirty="0" err="1"/>
              <a:t>Padlet</a:t>
            </a:r>
            <a:r>
              <a:rPr lang="fi-FI" b="1" dirty="0"/>
              <a:t>): </a:t>
            </a:r>
            <a:r>
              <a:rPr lang="fi-FI" b="1" u="sng" dirty="0">
                <a:hlinkClick r:id="rId3"/>
              </a:rPr>
              <a:t>https://padlet.com/sonja_uschanov1/etapartio</a:t>
            </a:r>
            <a:endParaRPr lang="fi-FI" dirty="0"/>
          </a:p>
          <a:p>
            <a:pPr fontAlgn="base"/>
            <a:r>
              <a:rPr lang="fi-FI" dirty="0"/>
              <a:t>SP:n etäpartio-ohje: </a:t>
            </a:r>
            <a:r>
              <a:rPr lang="fi-FI" u="sng" dirty="0">
                <a:hlinkClick r:id="rId4"/>
              </a:rPr>
              <a:t>https://partio-ohjelma.fi/etapartio/</a:t>
            </a:r>
            <a:endParaRPr lang="fi-FI" dirty="0"/>
          </a:p>
          <a:p>
            <a:pPr fontAlgn="base"/>
            <a:r>
              <a:rPr lang="fi-FI" dirty="0"/>
              <a:t>Etäkesäleiripaketti: </a:t>
            </a:r>
            <a:r>
              <a:rPr lang="fi-FI" u="sng" dirty="0">
                <a:hlinkClick r:id="rId5"/>
              </a:rPr>
              <a:t>https://partio-ohjelma.fi/etakesaleiri/</a:t>
            </a:r>
            <a:endParaRPr lang="fi-FI" u="sng" dirty="0"/>
          </a:p>
          <a:p>
            <a:pPr fontAlgn="base"/>
            <a:r>
              <a:rPr lang="fi-FI" dirty="0"/>
              <a:t>Ohjeita korona-aikaan lippukunnille: </a:t>
            </a:r>
            <a:r>
              <a:rPr lang="fi-FI" u="sng" dirty="0">
                <a:hlinkClick r:id="rId6"/>
              </a:rPr>
              <a:t>https://www.partio.fi/lippukunnille/projektit-ja-hankkeet/ohjeita-korona-aikaan-lippukunnille/</a:t>
            </a:r>
            <a:r>
              <a:rPr lang="fi-FI" dirty="0"/>
              <a:t> </a:t>
            </a:r>
          </a:p>
          <a:p>
            <a:pPr fontAlgn="base"/>
            <a:endParaRPr lang="fi-FI" dirty="0"/>
          </a:p>
          <a:p>
            <a:pPr marL="0" indent="0" fontAlgn="base">
              <a:buNone/>
            </a:pPr>
            <a:r>
              <a:rPr lang="fi-FI" dirty="0"/>
              <a:t>Etäkokousalustojen esimerkkejä</a:t>
            </a:r>
          </a:p>
          <a:p>
            <a:pPr fontAlgn="base"/>
            <a:r>
              <a:rPr lang="fi-FI" dirty="0" err="1"/>
              <a:t>Zoom</a:t>
            </a:r>
            <a:r>
              <a:rPr lang="fi-FI" dirty="0"/>
              <a:t>: </a:t>
            </a:r>
            <a:r>
              <a:rPr lang="fi-FI" u="sng" dirty="0">
                <a:hlinkClick r:id="rId7"/>
              </a:rPr>
              <a:t>https://zoom.us/</a:t>
            </a:r>
            <a:endParaRPr lang="fi-FI" dirty="0"/>
          </a:p>
          <a:p>
            <a:pPr fontAlgn="base"/>
            <a:r>
              <a:rPr lang="fi-FI" dirty="0" err="1"/>
              <a:t>Teams</a:t>
            </a:r>
            <a:r>
              <a:rPr lang="fi-FI" dirty="0"/>
              <a:t>: </a:t>
            </a:r>
            <a:r>
              <a:rPr lang="fi-FI" u="sng" dirty="0">
                <a:hlinkClick r:id="rId8"/>
              </a:rPr>
              <a:t>https://www.microsoft.com/fi-fi/microsoft-365/microsoft-teams/free</a:t>
            </a:r>
            <a:endParaRPr lang="fi-FI" dirty="0"/>
          </a:p>
          <a:p>
            <a:pPr fontAlgn="base"/>
            <a:r>
              <a:rPr lang="fi-FI" dirty="0" err="1"/>
              <a:t>Jitsi</a:t>
            </a:r>
            <a:r>
              <a:rPr lang="fi-FI" dirty="0"/>
              <a:t>: </a:t>
            </a:r>
            <a:r>
              <a:rPr lang="fi-FI" u="sng" dirty="0">
                <a:hlinkClick r:id="rId9"/>
              </a:rPr>
              <a:t>https://meet.jit.si/</a:t>
            </a:r>
            <a:endParaRPr lang="fi-FI" dirty="0"/>
          </a:p>
          <a:p>
            <a:pPr fontAlgn="base"/>
            <a:r>
              <a:rPr lang="fi-FI" dirty="0"/>
              <a:t>Skype: </a:t>
            </a:r>
            <a:r>
              <a:rPr lang="fi-FI" u="sng" dirty="0">
                <a:hlinkClick r:id="rId10"/>
              </a:rPr>
              <a:t>https://www.skype.com/en/</a:t>
            </a:r>
            <a:endParaRPr lang="fi-FI" dirty="0"/>
          </a:p>
          <a:p>
            <a:endParaRPr lang="fi-FI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00BFE7-FDD3-4714-BC87-8320A7B99C6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76080" y="0"/>
            <a:ext cx="2646680" cy="2536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60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E443FD7-A66B-4AA0-872D-B088B9BC5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E897CF-E714-4C6E-9A89-D7C2E3C74E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4095" y="851517"/>
            <a:ext cx="5238466" cy="2991416"/>
          </a:xfrm>
        </p:spPr>
        <p:txBody>
          <a:bodyPr anchor="b">
            <a:normAutofit/>
          </a:bodyPr>
          <a:lstStyle/>
          <a:p>
            <a:pPr algn="l"/>
            <a:r>
              <a:rPr lang="fi-FI" dirty="0"/>
              <a:t>Kiitos!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5ABFE5-1627-4FC2-9E2B-01D05354C9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4096" y="3842932"/>
            <a:ext cx="4167115" cy="2163551"/>
          </a:xfrm>
        </p:spPr>
        <p:txBody>
          <a:bodyPr anchor="t">
            <a:normAutofit/>
          </a:bodyPr>
          <a:lstStyle/>
          <a:p>
            <a:pPr algn="l"/>
            <a:r>
              <a:rPr lang="fi-FI" dirty="0"/>
              <a:t>17.8.2020</a:t>
            </a:r>
            <a:endParaRPr lang="fi-FI"/>
          </a:p>
          <a:p>
            <a:pPr algn="l"/>
            <a:r>
              <a:rPr lang="fi-FI" dirty="0"/>
              <a:t>Jussi Tiihonen &amp; Julia Parkko</a:t>
            </a:r>
            <a:endParaRPr lang="fi-FI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C04BE0EF-3561-49B4-9A29-F283168A9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0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3 h 5154967"/>
              <a:gd name="connsiteX37" fmla="*/ 1625714 w 6184806"/>
              <a:gd name="connsiteY37" fmla="*/ 109243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2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0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3"/>
                  <a:pt x="2445216" y="109243"/>
                </a:cubicBezTo>
                <a:cubicBezTo>
                  <a:pt x="1625714" y="109243"/>
                  <a:pt x="1625714" y="109243"/>
                  <a:pt x="1625714" y="109243"/>
                </a:cubicBezTo>
                <a:cubicBezTo>
                  <a:pt x="1572615" y="109243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7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2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phic 4" descr="Connections">
            <a:extLst>
              <a:ext uri="{FF2B5EF4-FFF2-40B4-BE49-F238E27FC236}">
                <a16:creationId xmlns:a16="http://schemas.microsoft.com/office/drawing/2014/main" id="{EBCA91AE-F2C9-48C4-BD0E-B700DDE9D4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1503" y="2129307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594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C5F34-4802-4767-BE38-DAE181283C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224" y="629266"/>
            <a:ext cx="6132576" cy="1676603"/>
          </a:xfrm>
        </p:spPr>
        <p:txBody>
          <a:bodyPr>
            <a:normAutofit/>
          </a:bodyPr>
          <a:lstStyle/>
          <a:p>
            <a:r>
              <a:rPr lang="fi-FI" dirty="0"/>
              <a:t>Etäpartion syyt ja taustat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74D96-9901-48CC-AD2A-11599C705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224" y="2305869"/>
            <a:ext cx="6991096" cy="3785419"/>
          </a:xfrm>
        </p:spPr>
        <p:txBody>
          <a:bodyPr>
            <a:noAutofit/>
          </a:bodyPr>
          <a:lstStyle/>
          <a:p>
            <a:r>
              <a:rPr lang="fi-FI" sz="2400" dirty="0"/>
              <a:t>Pääsyynä etäpartion nousulle on totta kai ollut koronavirus</a:t>
            </a:r>
          </a:p>
          <a:p>
            <a:pPr lvl="1"/>
            <a:r>
              <a:rPr lang="fi-FI" dirty="0"/>
              <a:t>Lähipartiotauon alkaessa lähdettiin kokeilemaan vaihtoehtoisia suoritustapoja</a:t>
            </a:r>
            <a:endParaRPr lang="fi-FI" b="1" dirty="0"/>
          </a:p>
          <a:p>
            <a:r>
              <a:rPr lang="fi-FI" sz="2400" b="1" dirty="0"/>
              <a:t>”Etäpartio” = mitä tahansa partiotoimintaa, jossa osallistujat eivät ole samaan aikaan samassa fyysisessä paikassa</a:t>
            </a:r>
            <a:endParaRPr lang="fi-FI" sz="2400" dirty="0"/>
          </a:p>
          <a:p>
            <a:r>
              <a:rPr lang="fi-FI" sz="2400" dirty="0"/>
              <a:t>”Lähipartio” = edellisen vastakohta, eli osallistujat samaan aikaan samassa paikassa.</a:t>
            </a:r>
          </a:p>
        </p:txBody>
      </p:sp>
      <p:pic>
        <p:nvPicPr>
          <p:cNvPr id="5" name="Graphic 4" descr="Marker">
            <a:extLst>
              <a:ext uri="{FF2B5EF4-FFF2-40B4-BE49-F238E27FC236}">
                <a16:creationId xmlns:a16="http://schemas.microsoft.com/office/drawing/2014/main" id="{521B538D-DC41-4BB7-9934-5BE2AF6E3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02880" y="1317752"/>
            <a:ext cx="2322576" cy="2322576"/>
          </a:xfrm>
          <a:prstGeom prst="rect">
            <a:avLst/>
          </a:prstGeom>
        </p:spPr>
      </p:pic>
      <p:pic>
        <p:nvPicPr>
          <p:cNvPr id="7" name="Graphic 6" descr="Clock">
            <a:extLst>
              <a:ext uri="{FF2B5EF4-FFF2-40B4-BE49-F238E27FC236}">
                <a16:creationId xmlns:a16="http://schemas.microsoft.com/office/drawing/2014/main" id="{A2FFA345-3DC9-4838-A54B-B56B40D397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02928" y="3697224"/>
            <a:ext cx="2322576" cy="232257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722650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736A19-DD45-43FF-BB27-C5259B2D43F6}"/>
              </a:ext>
            </a:extLst>
          </p:cNvPr>
          <p:cNvSpPr txBox="1"/>
          <p:nvPr/>
        </p:nvSpPr>
        <p:spPr>
          <a:xfrm>
            <a:off x="965199" y="851517"/>
            <a:ext cx="5130795" cy="146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Etäpartion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syyt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ja </a:t>
            </a: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taustat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9C50DF-6613-4095-83D4-6AFCB492BD34}"/>
              </a:ext>
            </a:extLst>
          </p:cNvPr>
          <p:cNvSpPr/>
          <p:nvPr/>
        </p:nvSpPr>
        <p:spPr>
          <a:xfrm>
            <a:off x="965200" y="2470248"/>
            <a:ext cx="4048344" cy="3536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Mitä muita syitä etäpartiokokouksen järjestämiselle voi olla?</a:t>
            </a:r>
            <a:endParaRPr lang="en-US" sz="2400" dirty="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6" name="Graphic 35" descr="Pencil">
            <a:extLst>
              <a:ext uri="{FF2B5EF4-FFF2-40B4-BE49-F238E27FC236}">
                <a16:creationId xmlns:a16="http://schemas.microsoft.com/office/drawing/2014/main" id="{2B4FBDD0-5A66-4135-B6A7-376FDF171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139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E6736A19-DD45-43FF-BB27-C5259B2D43F6}"/>
              </a:ext>
            </a:extLst>
          </p:cNvPr>
          <p:cNvSpPr txBox="1"/>
          <p:nvPr/>
        </p:nvSpPr>
        <p:spPr>
          <a:xfrm>
            <a:off x="965199" y="851517"/>
            <a:ext cx="5130795" cy="146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Etäpartion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syyt</a:t>
            </a: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ja </a:t>
            </a:r>
            <a:r>
              <a:rPr lang="en-US" sz="4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taustat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9C50DF-6613-4095-83D4-6AFCB492BD34}"/>
              </a:ext>
            </a:extLst>
          </p:cNvPr>
          <p:cNvSpPr/>
          <p:nvPr/>
        </p:nvSpPr>
        <p:spPr>
          <a:xfrm>
            <a:off x="965200" y="2470248"/>
            <a:ext cx="8910320" cy="3536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2400" dirty="0" err="1"/>
              <a:t>Muita</a:t>
            </a:r>
            <a:r>
              <a:rPr lang="en-US" sz="2400" dirty="0"/>
              <a:t> </a:t>
            </a:r>
            <a:r>
              <a:rPr lang="en-US" sz="2400" dirty="0" err="1"/>
              <a:t>esimerkkisyitä</a:t>
            </a:r>
            <a:r>
              <a:rPr lang="en-US" sz="2400" dirty="0"/>
              <a:t>:</a:t>
            </a:r>
          </a:p>
          <a:p>
            <a:endParaRPr lang="fi-FI" b="0" dirty="0">
              <a:effectLst/>
            </a:endParaRP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fi-FI" sz="2400" dirty="0"/>
              <a:t>Kokouksen pitäjä on tiukalla aikataululla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fi-FI" sz="2400" dirty="0"/>
              <a:t>Osallistujien muutto toiselle paikkakunnalle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endParaRPr lang="fi-FI" sz="2400" dirty="0"/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fi-FI" sz="2400" dirty="0"/>
              <a:t>Uuden kokeilu</a:t>
            </a:r>
          </a:p>
          <a:p>
            <a:pPr marL="342900" indent="-3429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3" name="Graphic 2" descr="Head with gears">
            <a:extLst>
              <a:ext uri="{FF2B5EF4-FFF2-40B4-BE49-F238E27FC236}">
                <a16:creationId xmlns:a16="http://schemas.microsoft.com/office/drawing/2014/main" id="{005D7100-DF8B-480D-8047-543EE95FAA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01000" y="5092084"/>
            <a:ext cx="914400" cy="914400"/>
          </a:xfrm>
          <a:prstGeom prst="rect">
            <a:avLst/>
          </a:prstGeom>
        </p:spPr>
      </p:pic>
      <p:pic>
        <p:nvPicPr>
          <p:cNvPr id="5" name="Graphic 4" descr="Map with pin">
            <a:extLst>
              <a:ext uri="{FF2B5EF4-FFF2-40B4-BE49-F238E27FC236}">
                <a16:creationId xmlns:a16="http://schemas.microsoft.com/office/drawing/2014/main" id="{ADD36453-1B03-4ED9-AD9C-4F8E8DD031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01000" y="3982440"/>
            <a:ext cx="914400" cy="914400"/>
          </a:xfrm>
          <a:prstGeom prst="rect">
            <a:avLst/>
          </a:prstGeom>
        </p:spPr>
      </p:pic>
      <p:pic>
        <p:nvPicPr>
          <p:cNvPr id="7" name="Graphic 6" descr="Stopwatch">
            <a:extLst>
              <a:ext uri="{FF2B5EF4-FFF2-40B4-BE49-F238E27FC236}">
                <a16:creationId xmlns:a16="http://schemas.microsoft.com/office/drawing/2014/main" id="{4A122F05-06A9-4182-BE1F-75B0F05612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01000" y="291108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569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C6979-1E64-4525-AA7A-B6A1CF230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Etäpartion perusteet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8046A-BE71-4914-B0AC-7C6F4DEBD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584440" cy="4351338"/>
          </a:xfrm>
        </p:spPr>
        <p:txBody>
          <a:bodyPr/>
          <a:lstStyle/>
          <a:p>
            <a:pPr marL="0" indent="0" fontAlgn="base">
              <a:buNone/>
            </a:pPr>
            <a:r>
              <a:rPr lang="fi-FI" dirty="0"/>
              <a:t>Etäpartio on normaalia partiotoimintaa, ja monet pääperiaatteet ovat samat kuin lähipartiossakin.</a:t>
            </a:r>
          </a:p>
          <a:p>
            <a:pPr fontAlgn="base"/>
            <a:endParaRPr lang="fi-FI" dirty="0"/>
          </a:p>
          <a:p>
            <a:pPr lvl="1" fontAlgn="base"/>
            <a:r>
              <a:rPr lang="fi-FI" dirty="0"/>
              <a:t>Partiovakuutus on voimassa</a:t>
            </a:r>
          </a:p>
          <a:p>
            <a:pPr lvl="1" fontAlgn="base"/>
            <a:endParaRPr lang="fi-FI" dirty="0"/>
          </a:p>
          <a:p>
            <a:pPr lvl="1" fontAlgn="base"/>
            <a:r>
              <a:rPr lang="fi-FI" dirty="0"/>
              <a:t>Esimerkiksi partiomenetelmän soveltaminen on aina tavoiteltavaa</a:t>
            </a:r>
          </a:p>
          <a:p>
            <a:endParaRPr lang="fi-FI" dirty="0"/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23BDDE9F-3499-4CBE-85CE-80E368FB1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69119" y="1607184"/>
            <a:ext cx="1425575" cy="142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6736A19-DD45-43FF-BB27-C5259B2D43F6}"/>
              </a:ext>
            </a:extLst>
          </p:cNvPr>
          <p:cNvSpPr txBox="1"/>
          <p:nvPr/>
        </p:nvSpPr>
        <p:spPr>
          <a:xfrm>
            <a:off x="965199" y="851517"/>
            <a:ext cx="5130795" cy="1461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Etäpartion perusteet</a:t>
            </a: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49C50DF-6613-4095-83D4-6AFCB492BD34}"/>
              </a:ext>
            </a:extLst>
          </p:cNvPr>
          <p:cNvSpPr/>
          <p:nvPr/>
        </p:nvSpPr>
        <p:spPr>
          <a:xfrm>
            <a:off x="965200" y="2470248"/>
            <a:ext cx="4048344" cy="3536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/>
              <a:t>Kuinka</a:t>
            </a:r>
            <a:r>
              <a:rPr lang="en-US" sz="2400" dirty="0"/>
              <a:t> </a:t>
            </a:r>
            <a:r>
              <a:rPr lang="en-US" sz="2400"/>
              <a:t>etäpartio</a:t>
            </a:r>
            <a:r>
              <a:rPr lang="en-US" sz="2400" dirty="0"/>
              <a:t> </a:t>
            </a:r>
            <a:r>
              <a:rPr lang="en-US" sz="2400"/>
              <a:t>eroaa</a:t>
            </a:r>
            <a:r>
              <a:rPr lang="en-US" sz="2400" dirty="0"/>
              <a:t> </a:t>
            </a:r>
            <a:r>
              <a:rPr lang="en-US" sz="2400"/>
              <a:t>lähipartiosta</a:t>
            </a:r>
            <a:r>
              <a:rPr lang="en-US" sz="2400" dirty="0"/>
              <a:t>?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6" name="Graphic 35" descr="Pencil">
            <a:extLst>
              <a:ext uri="{FF2B5EF4-FFF2-40B4-BE49-F238E27FC236}">
                <a16:creationId xmlns:a16="http://schemas.microsoft.com/office/drawing/2014/main" id="{2B4FBDD0-5A66-4135-B6A7-376FDF1715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34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16C6A-0479-4439-B7A2-27687201F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Etäpartion perusteet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AB330-8316-40C4-B617-4C38D6098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70320" cy="4351338"/>
          </a:xfrm>
        </p:spPr>
        <p:txBody>
          <a:bodyPr/>
          <a:lstStyle/>
          <a:p>
            <a:pPr fontAlgn="base"/>
            <a:r>
              <a:rPr lang="fi-FI" dirty="0"/>
              <a:t>Kaikki osallistujat yhtä lähellä toisiaan</a:t>
            </a:r>
          </a:p>
          <a:p>
            <a:pPr fontAlgn="base"/>
            <a:endParaRPr lang="fi-FI" dirty="0"/>
          </a:p>
          <a:p>
            <a:pPr fontAlgn="base"/>
            <a:r>
              <a:rPr lang="fi-FI" dirty="0"/>
              <a:t>Fyysinen materiaali oltava osallistujilla kokouksen alkaessa</a:t>
            </a:r>
          </a:p>
          <a:p>
            <a:pPr fontAlgn="base"/>
            <a:endParaRPr lang="fi-FI" dirty="0"/>
          </a:p>
          <a:p>
            <a:pPr fontAlgn="base"/>
            <a:r>
              <a:rPr lang="fi-FI" dirty="0"/>
              <a:t>Lähikokoukset sidottu paikkaan ja aikaan, etäkokoukset vain aikaan: osallistujat voivat olla missä vain</a:t>
            </a:r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5" name="Graphic 4" descr="Sign Language">
            <a:extLst>
              <a:ext uri="{FF2B5EF4-FFF2-40B4-BE49-F238E27FC236}">
                <a16:creationId xmlns:a16="http://schemas.microsoft.com/office/drawing/2014/main" id="{A2E49C79-B919-450B-B599-34927F96D7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58480" y="2758440"/>
            <a:ext cx="914400" cy="914400"/>
          </a:xfrm>
          <a:prstGeom prst="rect">
            <a:avLst/>
          </a:prstGeom>
        </p:spPr>
      </p:pic>
      <p:pic>
        <p:nvPicPr>
          <p:cNvPr id="9" name="Graphic 8" descr="Customer review">
            <a:extLst>
              <a:ext uri="{FF2B5EF4-FFF2-40B4-BE49-F238E27FC236}">
                <a16:creationId xmlns:a16="http://schemas.microsoft.com/office/drawing/2014/main" id="{22214ED5-4F76-4D70-9F83-75E961195F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58480" y="1600480"/>
            <a:ext cx="914400" cy="914400"/>
          </a:xfrm>
          <a:prstGeom prst="rect">
            <a:avLst/>
          </a:prstGeom>
        </p:spPr>
      </p:pic>
      <p:pic>
        <p:nvPicPr>
          <p:cNvPr id="13" name="Graphic 12" descr="Earth globe Africa and Europe">
            <a:extLst>
              <a:ext uri="{FF2B5EF4-FFF2-40B4-BE49-F238E27FC236}">
                <a16:creationId xmlns:a16="http://schemas.microsoft.com/office/drawing/2014/main" id="{6CB4689B-FFDC-4C57-BC18-E1708230F9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58480" y="434312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784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43FF4-A1C1-406A-8DD1-12BB0A11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Etäpartion perusteet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5AB2F0-12AC-4876-887C-196DD0399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884160" cy="4351338"/>
          </a:xfrm>
        </p:spPr>
        <p:txBody>
          <a:bodyPr>
            <a:normAutofit/>
          </a:bodyPr>
          <a:lstStyle/>
          <a:p>
            <a:pPr fontAlgn="base"/>
            <a:r>
              <a:rPr lang="fi-FI" dirty="0"/>
              <a:t>Videopalavereissa osallistujat saattavat poistua kokouksesta yllättäen</a:t>
            </a:r>
          </a:p>
          <a:p>
            <a:pPr fontAlgn="base"/>
            <a:endParaRPr lang="fi-FI" dirty="0"/>
          </a:p>
          <a:p>
            <a:pPr fontAlgn="base"/>
            <a:r>
              <a:rPr lang="fi-FI" dirty="0"/>
              <a:t>Helppo kutsua uusia jäseniä lyhyelläkin varoitusajalla</a:t>
            </a:r>
          </a:p>
          <a:p>
            <a:pPr fontAlgn="base"/>
            <a:endParaRPr lang="fi-FI" dirty="0"/>
          </a:p>
          <a:p>
            <a:pPr fontAlgn="base"/>
            <a:r>
              <a:rPr lang="fi-FI" dirty="0"/>
              <a:t>Internet-yhteys</a:t>
            </a:r>
          </a:p>
        </p:txBody>
      </p:sp>
      <p:pic>
        <p:nvPicPr>
          <p:cNvPr id="5" name="Graphic 4" descr="Wireless">
            <a:extLst>
              <a:ext uri="{FF2B5EF4-FFF2-40B4-BE49-F238E27FC236}">
                <a16:creationId xmlns:a16="http://schemas.microsoft.com/office/drawing/2014/main" id="{6442BD19-F99F-4FD5-8482-51F61EF5F6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57400" y="4434840"/>
            <a:ext cx="914400" cy="914400"/>
          </a:xfrm>
          <a:prstGeom prst="rect">
            <a:avLst/>
          </a:prstGeom>
        </p:spPr>
      </p:pic>
      <p:pic>
        <p:nvPicPr>
          <p:cNvPr id="7" name="Graphic 6" descr="Business Growth">
            <a:extLst>
              <a:ext uri="{FF2B5EF4-FFF2-40B4-BE49-F238E27FC236}">
                <a16:creationId xmlns:a16="http://schemas.microsoft.com/office/drawing/2014/main" id="{AD071EAE-66A8-459A-9DF2-6F2DCA2AEB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557400" y="3086894"/>
            <a:ext cx="914400" cy="914400"/>
          </a:xfrm>
          <a:prstGeom prst="rect">
            <a:avLst/>
          </a:prstGeom>
        </p:spPr>
      </p:pic>
      <p:pic>
        <p:nvPicPr>
          <p:cNvPr id="9" name="Graphic 8" descr="Empty battery">
            <a:extLst>
              <a:ext uri="{FF2B5EF4-FFF2-40B4-BE49-F238E27FC236}">
                <a16:creationId xmlns:a16="http://schemas.microsoft.com/office/drawing/2014/main" id="{177AFE2D-82BA-4707-BC9C-58B49AA780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7400" y="173894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54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610</Words>
  <Application>Microsoft Office PowerPoint</Application>
  <PresentationFormat>Widescreen</PresentationFormat>
  <Paragraphs>184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Theme</vt:lpstr>
      <vt:lpstr>Näin johdat ryhmää etänä</vt:lpstr>
      <vt:lpstr>PowerPoint Presentation</vt:lpstr>
      <vt:lpstr>Etäpartion syyt ja taustat</vt:lpstr>
      <vt:lpstr>PowerPoint Presentation</vt:lpstr>
      <vt:lpstr>PowerPoint Presentation</vt:lpstr>
      <vt:lpstr>Etäpartion perusteet</vt:lpstr>
      <vt:lpstr>PowerPoint Presentation</vt:lpstr>
      <vt:lpstr>Etäpartion perusteet</vt:lpstr>
      <vt:lpstr>Etäpartion perusteet</vt:lpstr>
      <vt:lpstr>Etäpartion perusteet</vt:lpstr>
      <vt:lpstr>Etäpartion alustat</vt:lpstr>
      <vt:lpstr>Käytännön esimerkki: Näin vedät sudenpentujen etäpartiokokouksen</vt:lpstr>
      <vt:lpstr>Käytännön esimerkki: Näin vedät sudenpentujen etäpartiokokouksen</vt:lpstr>
      <vt:lpstr>Käytännön esimerkki: Näin vedät sudenpentujen etäpartiokokouksen</vt:lpstr>
      <vt:lpstr>Käytännön esimerkki: Näin vedät sudenpentujen etäpartiokokouksen</vt:lpstr>
      <vt:lpstr>Käytännön esimerkki: Näin vedät sudenpentujen etäpartiokokouksen</vt:lpstr>
      <vt:lpstr>Käytännön esimerkki: Näin vedät sudenpentujen etäpartiokokouksen</vt:lpstr>
      <vt:lpstr>Käytännön esimerkki: Näin vedät sudenpentujen etäpartiokokouksen</vt:lpstr>
      <vt:lpstr>PowerPoint Presentation</vt:lpstr>
      <vt:lpstr>Etäpartion haasteet</vt:lpstr>
      <vt:lpstr>Etäpartion haasteet</vt:lpstr>
      <vt:lpstr>Hyödyllisiä linkkejä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Näin johdat ryhmää etänä</dc:title>
  <dc:creator>Jussi</dc:creator>
  <cp:lastModifiedBy>Jussi</cp:lastModifiedBy>
  <cp:revision>2</cp:revision>
  <dcterms:created xsi:type="dcterms:W3CDTF">2020-08-17T09:43:40Z</dcterms:created>
  <dcterms:modified xsi:type="dcterms:W3CDTF">2020-08-17T09:47:35Z</dcterms:modified>
</cp:coreProperties>
</file>